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6" autoAdjust="0"/>
  </p:normalViewPr>
  <p:slideViewPr>
    <p:cSldViewPr>
      <p:cViewPr varScale="1">
        <p:scale>
          <a:sx n="71" d="100"/>
          <a:sy n="71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2DACA-C32C-430F-BABE-5CFC891A872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88DA-6287-46BA-B534-BD51C7C27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6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Данный список</a:t>
            </a:r>
            <a:r>
              <a:rPr lang="ru-RU" baseline="0" dirty="0" smtClean="0"/>
              <a:t> не является полным, он отражает лишь самые популярные. Доступ к ним может быть платным (по подписке) или бесплатным. Большинство статей на английском. Если есть институтская подписка, то лучшими являются СК и ВОС, Гугл бесплатный и в нем можно найти многие статьи</a:t>
            </a:r>
            <a:r>
              <a:rPr lang="en-US" baseline="0" dirty="0" smtClean="0"/>
              <a:t>. </a:t>
            </a:r>
            <a:r>
              <a:rPr lang="ru-RU" baseline="0" dirty="0" smtClean="0"/>
              <a:t>ЗА границей большим спросом пользуются научные социальные сети, в которых ученые выкладывают версии своих работ или их аннотации. Кроме того, регистрация в сети дает возможность общения с учеными.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0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baseline="0" dirty="0" smtClean="0"/>
              <a:t>Предмет статьи должен являть интерес для других ученых и читателей. Даже отлично написанное исследование на неинтересную тему сложно публиковать. Для большинства журналов – это бизнес, им важно сколько ученых статью процитирует (влияет на ИФ) и сколько читателей ее захочет прочитать (влияет на доход).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Важно удостовериться, что данная тема еще не исследована или описана. Иначе статья будет либо не интересна (пункт 1), либо не будет являться оригинальным исследованием.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Статья должна рассматриваться не отдельно, а в контексте предыдущих работ в этой сфере (не только самого автора) – ещё одним кирпичом в стене знаний.</a:t>
            </a:r>
          </a:p>
          <a:p>
            <a:pPr marL="228600" indent="-228600">
              <a:buAutoNum type="arabicPeriod"/>
            </a:pPr>
            <a:r>
              <a:rPr lang="ru-RU" dirty="0" smtClean="0"/>
              <a:t>Статья должна иметь научную цель, которая является специализированной</a:t>
            </a:r>
            <a:r>
              <a:rPr lang="ru-RU" baseline="0" dirty="0" smtClean="0"/>
              <a:t> и узкой – не надо воды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605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 время</a:t>
            </a:r>
            <a:r>
              <a:rPr lang="ru-RU" baseline="0" dirty="0" smtClean="0"/>
              <a:t> написания статьи следует придерживаться данной структуры</a:t>
            </a:r>
          </a:p>
          <a:p>
            <a:r>
              <a:rPr lang="ru-RU" baseline="0" dirty="0" smtClean="0"/>
              <a:t>Описание каждого из разделов я давал, как и некоторые особенности</a:t>
            </a:r>
          </a:p>
          <a:p>
            <a:r>
              <a:rPr lang="ru-RU" baseline="0" dirty="0" smtClean="0"/>
              <a:t>На титульной странице должно быть: Название статьи, список авторов, их учебные заведения и полные данные автора, ведущего переписку (</a:t>
            </a:r>
            <a:r>
              <a:rPr lang="en-US" baseline="0" dirty="0" smtClean="0"/>
              <a:t>correspondence author</a:t>
            </a:r>
            <a:r>
              <a:rPr lang="ru-RU" baseline="0" dirty="0" smtClean="0"/>
              <a:t>)</a:t>
            </a:r>
            <a:endParaRPr lang="en-US" baseline="0" dirty="0" smtClean="0"/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грамотно сделан Этап 2, то в</a:t>
            </a:r>
            <a:r>
              <a:rPr lang="ru-RU" baseline="0" dirty="0" smtClean="0"/>
              <a:t> первую очередь работать надо с журналами, статьи которых цитируются в работе, так как они точно работаю с этой тематикой</a:t>
            </a:r>
          </a:p>
          <a:p>
            <a:r>
              <a:rPr lang="ru-RU" baseline="0" dirty="0" smtClean="0"/>
              <a:t>Написание запроса – уточнение, входит ли статья в сферу интересов журнала, и приоритет данной тематики.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 – </a:t>
            </a:r>
            <a:r>
              <a:rPr lang="ru-RU" dirty="0" smtClean="0"/>
              <a:t>опционально, не для</a:t>
            </a:r>
            <a:r>
              <a:rPr lang="ru-RU" baseline="0" dirty="0" smtClean="0"/>
              <a:t> всех журналов, представляют собой 3-5 отдельных предложений в 8-10 слов в которых заключается суть </a:t>
            </a:r>
            <a:r>
              <a:rPr lang="ru-RU" baseline="0" dirty="0" err="1" smtClean="0"/>
              <a:t>иччледования</a:t>
            </a:r>
            <a:endParaRPr lang="ru-RU" baseline="0" dirty="0" smtClean="0"/>
          </a:p>
          <a:p>
            <a:r>
              <a:rPr lang="ru-RU" baseline="0" dirty="0" smtClean="0"/>
              <a:t>Задача – достаточно подробно, но кратко описать все трудности каждого из пунктов.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62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Исправления в</a:t>
            </a:r>
            <a:r>
              <a:rPr lang="ru-RU" baseline="0" dirty="0" smtClean="0"/>
              <a:t> статье желательно выделять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00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 большинства</a:t>
            </a:r>
            <a:r>
              <a:rPr lang="ru-RU" baseline="0" dirty="0" smtClean="0"/>
              <a:t> журналов больше нет «твердой копии», только оттиски статьи с обложкой журнала, у большинства они платные. Печать цветных рисунков в печатном издании журнала также платное.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54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 большинства</a:t>
            </a:r>
            <a:r>
              <a:rPr lang="ru-RU" baseline="0" dirty="0" smtClean="0"/>
              <a:t> журналов публикация онлайн предшествует печатной.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88DA-6287-46BA-B534-BD51C7C279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9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DFE222-47E5-4CEE-AAB5-1B66D9575E05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026734-A323-4993-AB2E-F88C8D6113B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29600" cy="1828800"/>
          </a:xfrm>
        </p:spPr>
        <p:txBody>
          <a:bodyPr/>
          <a:lstStyle/>
          <a:p>
            <a:r>
              <a:rPr lang="ru-RU" dirty="0" smtClean="0"/>
              <a:t>Краткий курс публикации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Подготовлен специалистами компании</a:t>
            </a:r>
            <a:br>
              <a:rPr lang="ru-RU" dirty="0" smtClean="0"/>
            </a:br>
            <a:r>
              <a:rPr lang="ru-RU" dirty="0" smtClean="0"/>
              <a:t>«Международный издатель»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5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7. Принятие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После принятия статьи, она обычно передается в производственный отдел, а автору требуется заполнить и подать следующие документы:</a:t>
            </a:r>
          </a:p>
          <a:p>
            <a:r>
              <a:rPr lang="ru-RU" dirty="0" smtClean="0"/>
              <a:t>Форма передачи авторских прав</a:t>
            </a:r>
          </a:p>
          <a:p>
            <a:r>
              <a:rPr lang="ru-RU" dirty="0" smtClean="0"/>
              <a:t>Форма заказа оттисков (</a:t>
            </a:r>
            <a:r>
              <a:rPr lang="en-US" dirty="0" smtClean="0"/>
              <a:t>offprint</a:t>
            </a:r>
            <a:r>
              <a:rPr lang="ru-RU" dirty="0" smtClean="0"/>
              <a:t>) статьи</a:t>
            </a:r>
            <a:endParaRPr lang="en-US" dirty="0" smtClean="0"/>
          </a:p>
          <a:p>
            <a:r>
              <a:rPr lang="ru-RU" dirty="0" smtClean="0"/>
              <a:t>Форма заказа цветной печати рисунков</a:t>
            </a:r>
          </a:p>
          <a:p>
            <a:pPr marL="137160" indent="0">
              <a:buNone/>
            </a:pPr>
            <a:r>
              <a:rPr lang="ru-RU" dirty="0" smtClean="0"/>
              <a:t>Автор получает </a:t>
            </a:r>
            <a:r>
              <a:rPr lang="en-US" dirty="0" smtClean="0"/>
              <a:t>proofs – </a:t>
            </a:r>
            <a:r>
              <a:rPr lang="ru-RU" dirty="0" smtClean="0"/>
              <a:t>версию статьи в журнальной верстке, которую необходимо проверить на наличие ошибок и вернуть в редакцию.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9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8. Публикация онлайн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27707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После получения </a:t>
            </a:r>
            <a:r>
              <a:rPr lang="en-US" dirty="0" smtClean="0"/>
              <a:t>proofs </a:t>
            </a:r>
            <a:r>
              <a:rPr lang="ru-RU" dirty="0" smtClean="0"/>
              <a:t>статья публикуется на сайте журнала и ждет очереди печатной публикации, автор получает 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r>
              <a:rPr lang="ru-RU" dirty="0" smtClean="0"/>
              <a:t>версию статьи.</a:t>
            </a:r>
            <a:endParaRPr lang="ru-RU" dirty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ru-RU" dirty="0" smtClean="0"/>
              <a:t>Большинство журналов индексируют статьи в базах </a:t>
            </a:r>
            <a:r>
              <a:rPr lang="en-US" dirty="0" smtClean="0"/>
              <a:t>Scopus </a:t>
            </a:r>
            <a:r>
              <a:rPr lang="ru-RU" dirty="0" smtClean="0"/>
              <a:t>и\или </a:t>
            </a:r>
            <a:r>
              <a:rPr lang="en-US" dirty="0" smtClean="0"/>
              <a:t>Web of Science </a:t>
            </a:r>
            <a:r>
              <a:rPr lang="ru-RU" dirty="0" smtClean="0"/>
              <a:t>в период между онлайн и печатной публикацией, как </a:t>
            </a:r>
            <a:r>
              <a:rPr lang="en-US" dirty="0" smtClean="0"/>
              <a:t>Article in Press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3140968"/>
            <a:ext cx="478853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6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9. Публикация в печатном выпуске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После того, как статья была напечатана в печатной версии журнала к ее библиографической информации добавляется том и выпуск.</a:t>
            </a:r>
          </a:p>
          <a:p>
            <a:pPr marL="137160" indent="0">
              <a:buNone/>
            </a:pPr>
            <a:r>
              <a:rPr lang="ru-RU" dirty="0" smtClean="0"/>
              <a:t>Это последний этап публикации, после окончания которого статья считается </a:t>
            </a:r>
            <a:r>
              <a:rPr lang="ru-RU" smtClean="0"/>
              <a:t>полностью опубликованной.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26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тап 1. Выбор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Реферативные базы данных:</a:t>
            </a:r>
          </a:p>
          <a:p>
            <a:r>
              <a:rPr lang="en-US" dirty="0" smtClean="0"/>
              <a:t>Scopus</a:t>
            </a:r>
          </a:p>
          <a:p>
            <a:r>
              <a:rPr lang="en-US" dirty="0" smtClean="0"/>
              <a:t>Web of Science</a:t>
            </a:r>
            <a:endParaRPr lang="en-US" dirty="0"/>
          </a:p>
          <a:p>
            <a:r>
              <a:rPr lang="en-US" dirty="0" smtClean="0"/>
              <a:t>Google Scholar</a:t>
            </a:r>
          </a:p>
          <a:p>
            <a:r>
              <a:rPr lang="ru-RU" dirty="0" smtClean="0"/>
              <a:t>Специализированные базы данных (</a:t>
            </a:r>
            <a:r>
              <a:rPr lang="en-US" dirty="0" smtClean="0"/>
              <a:t>PubMed</a:t>
            </a:r>
            <a:r>
              <a:rPr lang="ru-RU" dirty="0" smtClean="0"/>
              <a:t>,</a:t>
            </a:r>
            <a:r>
              <a:rPr lang="en-US" dirty="0" smtClean="0"/>
              <a:t> AGRIS, GeoRef </a:t>
            </a:r>
            <a:r>
              <a:rPr lang="ru-RU" dirty="0" smtClean="0"/>
              <a:t>и др.)</a:t>
            </a:r>
          </a:p>
          <a:p>
            <a:r>
              <a:rPr lang="ru-RU" dirty="0" smtClean="0"/>
              <a:t>Научные социальные сети (</a:t>
            </a:r>
            <a:r>
              <a:rPr lang="en-US" dirty="0" err="1" smtClean="0"/>
              <a:t>Researchgate</a:t>
            </a:r>
            <a:r>
              <a:rPr lang="en-US" dirty="0" smtClean="0"/>
              <a:t>, Academia.edu, </a:t>
            </a:r>
            <a:r>
              <a:rPr lang="en-US" dirty="0" err="1" smtClean="0"/>
              <a:t>ResearchID</a:t>
            </a:r>
            <a:r>
              <a:rPr lang="en-US" dirty="0" smtClean="0"/>
              <a:t>, </a:t>
            </a:r>
            <a:r>
              <a:rPr lang="en-US" dirty="0" err="1" smtClean="0"/>
              <a:t>Epernicus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теме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448272"/>
          </a:xfrm>
        </p:spPr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Научная новизна</a:t>
            </a:r>
          </a:p>
          <a:p>
            <a:r>
              <a:rPr lang="ru-RU" dirty="0" smtClean="0"/>
              <a:t>Преемственность</a:t>
            </a:r>
          </a:p>
          <a:p>
            <a:r>
              <a:rPr lang="ru-RU" dirty="0" smtClean="0"/>
              <a:t>Конкретность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4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2. Подбор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Помимо самого авторского исследования статья должна содержать ссылки на уже опубликованный материал, цели которого:</a:t>
            </a:r>
          </a:p>
          <a:p>
            <a:r>
              <a:rPr lang="ru-RU" dirty="0" smtClean="0"/>
              <a:t>Создать базис исследования (Вступление)</a:t>
            </a:r>
          </a:p>
          <a:p>
            <a:r>
              <a:rPr lang="ru-RU" dirty="0" smtClean="0"/>
              <a:t>Служить подтверждением правильности полученных данных (Верификация)</a:t>
            </a:r>
          </a:p>
          <a:p>
            <a:pPr marL="137160" indent="0">
              <a:buNone/>
            </a:pPr>
            <a:r>
              <a:rPr lang="ru-RU" dirty="0" smtClean="0"/>
              <a:t>Большая часть материала должна быть англоязычной и актуальной (до 10 лет, для некоторых областей до 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9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3. Написание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Структура научной статьи:</a:t>
            </a:r>
          </a:p>
          <a:p>
            <a:r>
              <a:rPr lang="ru-RU" dirty="0" smtClean="0"/>
              <a:t>Титульная страница (</a:t>
            </a:r>
            <a:r>
              <a:rPr lang="en-US" dirty="0" smtClean="0"/>
              <a:t>Title page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Аннотация</a:t>
            </a:r>
            <a:r>
              <a:rPr lang="en-US" dirty="0" smtClean="0"/>
              <a:t>/</a:t>
            </a:r>
            <a:r>
              <a:rPr lang="ru-RU" dirty="0" smtClean="0"/>
              <a:t>ключевые слова</a:t>
            </a:r>
            <a:r>
              <a:rPr lang="en-US" dirty="0" smtClean="0"/>
              <a:t> (Abstract/Keywords)</a:t>
            </a:r>
            <a:endParaRPr lang="ru-RU" dirty="0" smtClean="0"/>
          </a:p>
          <a:p>
            <a:r>
              <a:rPr lang="ru-RU" dirty="0" smtClean="0"/>
              <a:t>Вступление</a:t>
            </a:r>
            <a:r>
              <a:rPr lang="en-US" dirty="0" smtClean="0"/>
              <a:t> (Introduction)</a:t>
            </a:r>
            <a:endParaRPr lang="ru-RU" dirty="0" smtClean="0"/>
          </a:p>
          <a:p>
            <a:r>
              <a:rPr lang="ru-RU" dirty="0" smtClean="0"/>
              <a:t>Методы и материалы</a:t>
            </a:r>
            <a:r>
              <a:rPr lang="en-US" dirty="0" smtClean="0"/>
              <a:t> (Methods and Materials)</a:t>
            </a:r>
            <a:endParaRPr lang="ru-RU" dirty="0" smtClean="0"/>
          </a:p>
          <a:p>
            <a:r>
              <a:rPr lang="ru-RU" dirty="0" smtClean="0"/>
              <a:t>Результаты</a:t>
            </a:r>
            <a:r>
              <a:rPr lang="en-US" dirty="0" smtClean="0"/>
              <a:t> (Results)</a:t>
            </a:r>
            <a:endParaRPr lang="ru-RU" dirty="0" smtClean="0"/>
          </a:p>
          <a:p>
            <a:r>
              <a:rPr lang="ru-RU" dirty="0" smtClean="0"/>
              <a:t>Обсуждение</a:t>
            </a:r>
            <a:r>
              <a:rPr lang="en-US" dirty="0" smtClean="0"/>
              <a:t> (Discussion)</a:t>
            </a:r>
            <a:endParaRPr lang="ru-RU" dirty="0" smtClean="0"/>
          </a:p>
          <a:p>
            <a:r>
              <a:rPr lang="ru-RU" dirty="0" smtClean="0"/>
              <a:t>Выводы</a:t>
            </a:r>
            <a:r>
              <a:rPr lang="en-US" dirty="0" smtClean="0"/>
              <a:t> (Conclusions)</a:t>
            </a:r>
            <a:endParaRPr lang="ru-RU" dirty="0" smtClean="0"/>
          </a:p>
          <a:p>
            <a:r>
              <a:rPr lang="ru-RU" dirty="0" smtClean="0"/>
              <a:t>Список литературы</a:t>
            </a:r>
            <a:r>
              <a:rPr lang="en-US" dirty="0" smtClean="0"/>
              <a:t> (References)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6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4. Подбор журналов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17032"/>
          </a:xfrm>
        </p:spPr>
        <p:txBody>
          <a:bodyPr/>
          <a:lstStyle/>
          <a:p>
            <a:r>
              <a:rPr lang="ru-RU" dirty="0" smtClean="0"/>
              <a:t>Выбор базы индексирования</a:t>
            </a:r>
          </a:p>
          <a:p>
            <a:r>
              <a:rPr lang="ru-RU" dirty="0" smtClean="0"/>
              <a:t>Выбор направления</a:t>
            </a:r>
          </a:p>
          <a:p>
            <a:r>
              <a:rPr lang="ru-RU" dirty="0" smtClean="0"/>
              <a:t>Выбор конкретных журналов</a:t>
            </a:r>
          </a:p>
          <a:p>
            <a:r>
              <a:rPr lang="ru-RU" dirty="0" smtClean="0"/>
              <a:t>Поиск контактных данных</a:t>
            </a:r>
          </a:p>
          <a:p>
            <a:r>
              <a:rPr lang="ru-RU" dirty="0" smtClean="0"/>
              <a:t>Написания запроса редактору</a:t>
            </a:r>
          </a:p>
          <a:p>
            <a:r>
              <a:rPr lang="ru-RU" dirty="0" smtClean="0"/>
              <a:t>Оформление статьи согласно требованиям</a:t>
            </a:r>
          </a:p>
          <a:p>
            <a:r>
              <a:rPr lang="ru-RU" dirty="0" smtClean="0"/>
              <a:t>Подача статьи в рецензирование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5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5. Подача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Чек-лист перед подачей:</a:t>
            </a:r>
          </a:p>
          <a:p>
            <a:r>
              <a:rPr lang="ru-RU" dirty="0" smtClean="0"/>
              <a:t>Статья в формате журнала</a:t>
            </a:r>
          </a:p>
          <a:p>
            <a:r>
              <a:rPr lang="ru-RU" dirty="0" smtClean="0"/>
              <a:t>Полная информация по авторам</a:t>
            </a:r>
          </a:p>
          <a:p>
            <a:r>
              <a:rPr lang="ru-RU" dirty="0" smtClean="0"/>
              <a:t>Рисунки из статьи (</a:t>
            </a:r>
            <a:r>
              <a:rPr lang="en-US" dirty="0" smtClean="0"/>
              <a:t>.</a:t>
            </a:r>
            <a:r>
              <a:rPr lang="en-US" dirty="0" err="1" smtClean="0"/>
              <a:t>tif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.</a:t>
            </a:r>
            <a:r>
              <a:rPr lang="en-US" dirty="0" err="1" smtClean="0"/>
              <a:t>eps</a:t>
            </a:r>
            <a:r>
              <a:rPr lang="ru-RU" dirty="0" smtClean="0"/>
              <a:t>, </a:t>
            </a:r>
            <a:r>
              <a:rPr lang="en-US" dirty="0" smtClean="0"/>
              <a:t>300 dpi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Сопроводительное письмо</a:t>
            </a:r>
          </a:p>
          <a:p>
            <a:r>
              <a:rPr lang="ru-RU" dirty="0" smtClean="0"/>
              <a:t>Список рецензентов</a:t>
            </a:r>
          </a:p>
          <a:p>
            <a:r>
              <a:rPr lang="ru-RU" dirty="0" smtClean="0"/>
              <a:t>Ключевые моменты (</a:t>
            </a:r>
            <a:r>
              <a:rPr lang="en-US" dirty="0"/>
              <a:t>H</a:t>
            </a:r>
            <a:r>
              <a:rPr lang="en-US" dirty="0" smtClean="0"/>
              <a:t>ighlights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86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6. Получение рецензий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Виды решений по статье:</a:t>
            </a:r>
          </a:p>
          <a:p>
            <a:r>
              <a:rPr lang="ru-RU" dirty="0" smtClean="0"/>
              <a:t>Принят</a:t>
            </a:r>
            <a:r>
              <a:rPr lang="ru-RU" dirty="0"/>
              <a:t>ь</a:t>
            </a:r>
            <a:r>
              <a:rPr lang="ru-RU" dirty="0" smtClean="0"/>
              <a:t> (</a:t>
            </a:r>
            <a:r>
              <a:rPr lang="en-US" dirty="0" smtClean="0"/>
              <a:t>Accept as it is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Принять с незначительными изменениями </a:t>
            </a:r>
          </a:p>
          <a:p>
            <a:pPr marL="137160" indent="0">
              <a:buNone/>
            </a:pPr>
            <a:r>
              <a:rPr lang="ru-RU" dirty="0" smtClean="0"/>
              <a:t>(</a:t>
            </a:r>
            <a:r>
              <a:rPr lang="en-US" dirty="0" smtClean="0"/>
              <a:t>Accept with minor revision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/>
              <a:t>Принять с </a:t>
            </a:r>
            <a:r>
              <a:rPr lang="ru-RU" dirty="0" smtClean="0"/>
              <a:t>значительными изменениями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(Accept with </a:t>
            </a:r>
            <a:r>
              <a:rPr lang="en-US" dirty="0" smtClean="0"/>
              <a:t>major </a:t>
            </a:r>
            <a:r>
              <a:rPr lang="en-US" dirty="0"/>
              <a:t>revision</a:t>
            </a:r>
            <a:r>
              <a:rPr lang="en-US" dirty="0" smtClean="0"/>
              <a:t>)</a:t>
            </a:r>
          </a:p>
          <a:p>
            <a:r>
              <a:rPr lang="ru-RU" dirty="0" smtClean="0"/>
              <a:t>Отклонить (</a:t>
            </a:r>
            <a:r>
              <a:rPr lang="en-US" dirty="0" smtClean="0"/>
              <a:t>Reject</a:t>
            </a:r>
            <a:r>
              <a:rPr lang="ru-RU" dirty="0" smtClean="0"/>
              <a:t>)</a:t>
            </a:r>
            <a:endParaRPr lang="en-US" dirty="0" smtClean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49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7. Подача отредактированной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Подача статьи, доработанной согласно рекомендациям рецензентов:</a:t>
            </a:r>
          </a:p>
          <a:p>
            <a:r>
              <a:rPr lang="ru-RU" dirty="0" smtClean="0"/>
              <a:t>Отредактированная статья</a:t>
            </a:r>
          </a:p>
          <a:p>
            <a:r>
              <a:rPr lang="ru-RU" dirty="0" smtClean="0"/>
              <a:t>Письмо с подробным ответом на ВСЕ замечания рецензентов с описанием внесённых изменений</a:t>
            </a:r>
          </a:p>
          <a:p>
            <a:r>
              <a:rPr lang="ru-RU" dirty="0" smtClean="0"/>
              <a:t>Обновленные рисунки (если требуется)</a:t>
            </a:r>
          </a:p>
          <a:p>
            <a:pPr marL="137160" indent="0">
              <a:buNone/>
            </a:pPr>
            <a:r>
              <a:rPr lang="ru-RU" dirty="0" smtClean="0"/>
              <a:t>В зависимости от предварительного решения статья может быть принята, либо потребуется дополнительный раунд рецензирования.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3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852</Words>
  <Application>Microsoft Office PowerPoint</Application>
  <PresentationFormat>Экран (4:3)</PresentationFormat>
  <Paragraphs>97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Краткий курс публикации</vt:lpstr>
      <vt:lpstr>Этап 1. Выбор темы</vt:lpstr>
      <vt:lpstr>Требования к теме статьи</vt:lpstr>
      <vt:lpstr>Этап 2. Подбор материала</vt:lpstr>
      <vt:lpstr>Этап 3. Написание статьи</vt:lpstr>
      <vt:lpstr>Этап 4. Подбор журналов</vt:lpstr>
      <vt:lpstr>Этап 5. Подача статьи</vt:lpstr>
      <vt:lpstr>Этап 6. Получение рецензий</vt:lpstr>
      <vt:lpstr>Этап 7. Подача отредактированной статьи</vt:lpstr>
      <vt:lpstr>Этап 7. Принятие статьи</vt:lpstr>
      <vt:lpstr>Этап 8. Публикация онлайн </vt:lpstr>
      <vt:lpstr>Этап 9. Публикация в печатном выпуске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Краткий курс публикации</dc:title>
  <dc:creator>Пользователь Windows</dc:creator>
  <cp:lastModifiedBy>Пользователь Windows</cp:lastModifiedBy>
  <cp:revision>12</cp:revision>
  <dcterms:created xsi:type="dcterms:W3CDTF">2016-01-23T13:52:15Z</dcterms:created>
  <dcterms:modified xsi:type="dcterms:W3CDTF">2016-01-23T19:53:39Z</dcterms:modified>
</cp:coreProperties>
</file>